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78" r:id="rId6"/>
    <p:sldId id="279" r:id="rId7"/>
    <p:sldId id="280" r:id="rId8"/>
    <p:sldId id="260" r:id="rId9"/>
    <p:sldId id="261" r:id="rId10"/>
    <p:sldId id="262" r:id="rId11"/>
    <p:sldId id="263" r:id="rId12"/>
    <p:sldId id="264" r:id="rId13"/>
    <p:sldId id="265" r:id="rId14"/>
    <p:sldId id="27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B9C"/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19B4F1-A070-40BF-A262-F9FDA40615CD}" v="27" dt="2024-12-01T12:35:48.091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3" autoAdjust="0"/>
    <p:restoredTop sz="86432" autoAdjust="0"/>
  </p:normalViewPr>
  <p:slideViewPr>
    <p:cSldViewPr snapToGrid="0">
      <p:cViewPr>
        <p:scale>
          <a:sx n="68" d="100"/>
          <a:sy n="68" d="100"/>
        </p:scale>
        <p:origin x="62" y="11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12/1/2024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1T11:41:10.5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12/1/2024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210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EF233E3C-C99A-4345-9504-B06740BBAB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83159" y="3186346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406787F7-1112-4CC9-8FD0-D3583902DE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3159" y="3699738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9FA8680-9A76-4984-9EF3-619FF82EF7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3159" y="4213130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CB4D59B1-4953-4B1A-9812-770624E09F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3159" y="4726522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95F87D86-6041-4E3C-BB75-D69D0BE78A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3159" y="5239913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2" name="Text Placeholder 14">
            <a:extLst>
              <a:ext uri="{FF2B5EF4-FFF2-40B4-BE49-F238E27FC236}">
                <a16:creationId xmlns:a16="http://schemas.microsoft.com/office/drawing/2014/main" id="{634E901B-B6DE-434D-897D-F1CBD4C850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83158" y="5757105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1205833E-1296-4429-98BC-86ED5E75B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56287" y="5930807"/>
            <a:ext cx="68083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ADE2985-788D-4E06-BD6E-2DAB0780CC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83623" y="5930807"/>
            <a:ext cx="71794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FAA1F6E3-EB96-4B94-BB57-05FD3C6316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8590" y="5929991"/>
            <a:ext cx="68846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59FA224-FF57-40F3-9DE2-A9E5663CA4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4388" y="5929991"/>
            <a:ext cx="680835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54D6B4E-0A06-4D7F-A784-E937A895E8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2728" y="5929991"/>
            <a:ext cx="71794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BAACD0B-92AC-4BB5-B2A1-E707BF046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93151" y="3356785"/>
            <a:ext cx="4296522" cy="2583500"/>
            <a:chOff x="6593151" y="3356785"/>
            <a:chExt cx="4296522" cy="25835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621DF36-2E24-4250-8EA9-A4F7384057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87397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19F31A0-FCE5-444A-9B67-BAD40A29F0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3567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2EB8C64-26D1-49F5-BA35-75904015FB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9402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ED0880-E9DE-43CA-BBF7-379FADCCA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417240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CB90AC-2E9C-4DA6-9DE3-DC040D0710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908361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D64C7F2-BB5D-48DC-9D4E-C23102C15F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39362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A55D8F5-8A01-4257-9CE6-A1B977F30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56287" y="5431011"/>
            <a:ext cx="680833" cy="50136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F2C8F2-9655-45C9-AEF1-0F524E904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86167" y="4913817"/>
            <a:ext cx="680834" cy="101855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8165E-0BB4-4621-BC5C-EB2DDE22E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16048" y="4396625"/>
            <a:ext cx="680835" cy="153493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4798AF-A852-4991-B42B-A74C23574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44388" y="3879433"/>
            <a:ext cx="680835" cy="205212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CA52D7-A558-4733-BD5C-28751C99A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75270" y="3362241"/>
            <a:ext cx="680836" cy="256931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377440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11226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3366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22497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89206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57327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83573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38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4" y="947058"/>
            <a:ext cx="4989628" cy="1763486"/>
          </a:xfrm>
        </p:spPr>
        <p:txBody>
          <a:bodyPr/>
          <a:lstStyle/>
          <a:p>
            <a:br>
              <a:rPr lang="en-US" sz="4800"/>
            </a:br>
            <a:r>
              <a:rPr lang="en-US" sz="4800"/>
              <a:t>STRUCTURE OF ATOMS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934" y="3257264"/>
            <a:ext cx="4989628" cy="816022"/>
          </a:xfrm>
        </p:spPr>
        <p:txBody>
          <a:bodyPr>
            <a:normAutofit/>
          </a:bodyPr>
          <a:lstStyle/>
          <a:p>
            <a:r>
              <a:rPr lang="en-US"/>
              <a:t>​​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B8F274-B534-4B3B-B58B-513801682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158" y="1494279"/>
            <a:ext cx="4155408" cy="415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4270" y="800398"/>
            <a:ext cx="6010176" cy="558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375"/>
              </a:lnSpc>
            </a:pPr>
            <a:r>
              <a:rPr lang="en-US" sz="3500" kern="0" spc="-7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Conclusion and Key Takeaways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64269" y="1856780"/>
            <a:ext cx="427038" cy="427038"/>
          </a:xfrm>
          <a:prstGeom prst="roundRect">
            <a:avLst>
              <a:gd name="adj" fmla="val 18669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IN" sz="1500">
              <a:solidFill>
                <a:schemeClr val="bg1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810816" y="1936254"/>
            <a:ext cx="133945" cy="267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83"/>
              </a:lnSpc>
            </a:pPr>
            <a:r>
              <a:rPr lang="en-US" sz="2083" kern="0" spc="-42" dirty="0"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083" dirty="0"/>
          </a:p>
        </p:txBody>
      </p:sp>
      <p:sp>
        <p:nvSpPr>
          <p:cNvPr id="6" name="Text 3"/>
          <p:cNvSpPr/>
          <p:nvPr/>
        </p:nvSpPr>
        <p:spPr>
          <a:xfrm>
            <a:off x="1575065" y="1896868"/>
            <a:ext cx="2233117" cy="279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50" kern="0" spc="-35" dirty="0">
                <a:solidFill>
                  <a:schemeClr val="bg1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Atomic Structure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1333017" y="2383333"/>
            <a:ext cx="2434034" cy="1214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kern="0" spc="-30" dirty="0">
                <a:solidFill>
                  <a:schemeClr val="bg1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Atoms are composed of protons, neutrons, and electrons arranged in a specific structure.</a:t>
            </a:r>
            <a:endParaRPr lang="en-US" sz="1458" dirty="0">
              <a:solidFill>
                <a:schemeClr val="bg1"/>
              </a:solidFill>
            </a:endParaRPr>
          </a:p>
        </p:txBody>
      </p:sp>
      <p:sp>
        <p:nvSpPr>
          <p:cNvPr id="8" name="Shape 5"/>
          <p:cNvSpPr/>
          <p:nvPr/>
        </p:nvSpPr>
        <p:spPr>
          <a:xfrm>
            <a:off x="3904953" y="1856780"/>
            <a:ext cx="427038" cy="427038"/>
          </a:xfrm>
          <a:prstGeom prst="roundRect">
            <a:avLst>
              <a:gd name="adj" fmla="val 18669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IN" sz="1500">
              <a:solidFill>
                <a:schemeClr val="bg1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4051498" y="1936254"/>
            <a:ext cx="133945" cy="267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83"/>
              </a:lnSpc>
            </a:pPr>
            <a:r>
              <a:rPr lang="en-US" sz="2083" kern="0" spc="-42" dirty="0"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083" dirty="0"/>
          </a:p>
        </p:txBody>
      </p:sp>
      <p:sp>
        <p:nvSpPr>
          <p:cNvPr id="10" name="Text 7"/>
          <p:cNvSpPr/>
          <p:nvPr/>
        </p:nvSpPr>
        <p:spPr>
          <a:xfrm>
            <a:off x="4521795" y="1856780"/>
            <a:ext cx="2233117" cy="279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50" kern="0" spc="-35" dirty="0">
                <a:solidFill>
                  <a:schemeClr val="bg1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Nucleus and Electrons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4521796" y="2249686"/>
            <a:ext cx="2434034" cy="1214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kern="0" spc="-30" dirty="0">
                <a:solidFill>
                  <a:schemeClr val="bg1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nucleus contains protons and neutrons, while electrons orbit the nucleus in specific energy levels.</a:t>
            </a:r>
            <a:endParaRPr lang="en-US" sz="1458" dirty="0">
              <a:solidFill>
                <a:schemeClr val="bg1"/>
              </a:solidFill>
            </a:endParaRPr>
          </a:p>
        </p:txBody>
      </p:sp>
      <p:sp>
        <p:nvSpPr>
          <p:cNvPr id="12" name="Shape 9"/>
          <p:cNvSpPr/>
          <p:nvPr/>
        </p:nvSpPr>
        <p:spPr>
          <a:xfrm>
            <a:off x="664269" y="3867448"/>
            <a:ext cx="427038" cy="427038"/>
          </a:xfrm>
          <a:prstGeom prst="roundRect">
            <a:avLst>
              <a:gd name="adj" fmla="val 18669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IN" sz="1500">
              <a:solidFill>
                <a:schemeClr val="bg1"/>
              </a:solidFill>
            </a:endParaRPr>
          </a:p>
        </p:txBody>
      </p:sp>
      <p:sp>
        <p:nvSpPr>
          <p:cNvPr id="13" name="Text 10"/>
          <p:cNvSpPr/>
          <p:nvPr/>
        </p:nvSpPr>
        <p:spPr>
          <a:xfrm>
            <a:off x="810816" y="3946922"/>
            <a:ext cx="133945" cy="267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83"/>
              </a:lnSpc>
            </a:pPr>
            <a:r>
              <a:rPr lang="en-US" sz="2083" kern="0" spc="-42" dirty="0"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083" dirty="0"/>
          </a:p>
        </p:txBody>
      </p:sp>
      <p:sp>
        <p:nvSpPr>
          <p:cNvPr id="14" name="Text 11"/>
          <p:cNvSpPr/>
          <p:nvPr/>
        </p:nvSpPr>
        <p:spPr>
          <a:xfrm>
            <a:off x="1281113" y="3867448"/>
            <a:ext cx="2287984" cy="279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50" kern="0" spc="-35" dirty="0">
                <a:solidFill>
                  <a:schemeClr val="bg1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Isotopes and Properties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5" name="Text 12"/>
          <p:cNvSpPr/>
          <p:nvPr/>
        </p:nvSpPr>
        <p:spPr>
          <a:xfrm>
            <a:off x="1281113" y="4260354"/>
            <a:ext cx="2434034" cy="1214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kern="0" spc="-30" dirty="0">
                <a:solidFill>
                  <a:schemeClr val="bg1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Atoms of the same element can have different numbers of neutrons, resulting in isotopes with unique properties.</a:t>
            </a:r>
            <a:endParaRPr lang="en-US" sz="1458" dirty="0">
              <a:solidFill>
                <a:schemeClr val="bg1"/>
              </a:solidFill>
            </a:endParaRPr>
          </a:p>
        </p:txBody>
      </p:sp>
      <p:sp>
        <p:nvSpPr>
          <p:cNvPr id="16" name="Shape 13"/>
          <p:cNvSpPr/>
          <p:nvPr/>
        </p:nvSpPr>
        <p:spPr>
          <a:xfrm>
            <a:off x="3904953" y="3867448"/>
            <a:ext cx="427038" cy="427038"/>
          </a:xfrm>
          <a:prstGeom prst="roundRect">
            <a:avLst>
              <a:gd name="adj" fmla="val 18669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IN" sz="1500">
              <a:solidFill>
                <a:schemeClr val="bg1"/>
              </a:solidFill>
            </a:endParaRPr>
          </a:p>
        </p:txBody>
      </p:sp>
      <p:sp>
        <p:nvSpPr>
          <p:cNvPr id="17" name="Text 14"/>
          <p:cNvSpPr/>
          <p:nvPr/>
        </p:nvSpPr>
        <p:spPr>
          <a:xfrm>
            <a:off x="4051498" y="3946922"/>
            <a:ext cx="133945" cy="267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83"/>
              </a:lnSpc>
            </a:pPr>
            <a:r>
              <a:rPr lang="en-US" sz="2083" kern="0" spc="-42" dirty="0"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083" dirty="0"/>
          </a:p>
        </p:txBody>
      </p:sp>
      <p:sp>
        <p:nvSpPr>
          <p:cNvPr id="18" name="Text 15"/>
          <p:cNvSpPr/>
          <p:nvPr/>
        </p:nvSpPr>
        <p:spPr>
          <a:xfrm>
            <a:off x="4521796" y="3867448"/>
            <a:ext cx="2434034" cy="558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50" kern="0" spc="-35" dirty="0">
                <a:solidFill>
                  <a:schemeClr val="bg1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Groundbreaking Experiments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9" name="Text 16"/>
          <p:cNvSpPr/>
          <p:nvPr/>
        </p:nvSpPr>
        <p:spPr>
          <a:xfrm>
            <a:off x="4521796" y="4539457"/>
            <a:ext cx="2434034" cy="1518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discovery of the atomic structure was driven by pioneering experiments, such as Rutherford's gold foil experiment.</a:t>
            </a:r>
            <a:endParaRPr lang="en-US" sz="1458" dirty="0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3538AD43-7549-41C9-318D-17730F3EC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BF49964-32C2-610D-FB9F-E5489C7A5E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AE74034-C734-6187-E4CB-94D41D7DA3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D135FFB-E755-C608-CDEB-8333629CC3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D4098D4-B6AF-52A2-A7A8-2003202600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31E4C48E-02C8-9598-FE41-83D83C4C72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AA1AA758-B03C-C599-C69E-49BCD9FD627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endParaRPr lang="en-IN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FAD871B7-5912-7659-410A-3EDF0D6D739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362F231-2F87-3042-56AA-060DADBBF51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50" y="563671"/>
            <a:ext cx="4989629" cy="1006077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B54C36-E55C-4D10-96EB-21DBB6481D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4800" y="1569747"/>
            <a:ext cx="3730170" cy="472458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Our Team Members:-           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>
                <a:gradFill>
                  <a:gsLst>
                    <a:gs pos="79000">
                      <a:srgbClr val="FEB52B"/>
                    </a:gs>
                    <a:gs pos="49000">
                      <a:srgbClr val="F01688"/>
                    </a:gs>
                    <a:gs pos="19000">
                      <a:srgbClr val="6A23F1"/>
                    </a:gs>
                  </a:gsLst>
                  <a:lin ang="5400000" scaled="1"/>
                </a:gradFill>
                <a:latin typeface="Eras Bold ITC" panose="020B0907030504020204" pitchFamily="34" charset="0"/>
              </a:rPr>
              <a:t>NATHUL</a:t>
            </a:r>
            <a:endParaRPr lang="en-US" dirty="0">
              <a:gradFill>
                <a:gsLst>
                  <a:gs pos="79000">
                    <a:srgbClr val="FEB52B"/>
                  </a:gs>
                  <a:gs pos="49000">
                    <a:srgbClr val="F01688"/>
                  </a:gs>
                  <a:gs pos="19000">
                    <a:srgbClr val="6A23F1"/>
                  </a:gs>
                </a:gsLst>
                <a:lin ang="5400000" scaled="1"/>
              </a:gradFill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>
                <a:gradFill>
                  <a:gsLst>
                    <a:gs pos="31000">
                      <a:srgbClr val="FEB52B"/>
                    </a:gs>
                    <a:gs pos="82000">
                      <a:srgbClr val="F01688"/>
                    </a:gs>
                    <a:gs pos="51000">
                      <a:srgbClr val="6A23F1"/>
                    </a:gs>
                  </a:gsLst>
                  <a:lin ang="5400000" scaled="1"/>
                </a:gradFill>
                <a:latin typeface="Eras Bold ITC" panose="020B0907030504020204" pitchFamily="34" charset="0"/>
              </a:rPr>
              <a:t>HARI 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>
                <a:gradFill>
                  <a:gsLst>
                    <a:gs pos="31000">
                      <a:srgbClr val="8822EE"/>
                    </a:gs>
                    <a:gs pos="82000">
                      <a:srgbClr val="F01688"/>
                    </a:gs>
                    <a:gs pos="51000">
                      <a:srgbClr val="92D050"/>
                    </a:gs>
                  </a:gsLst>
                  <a:lin ang="5400000" scaled="1"/>
                </a:gradFill>
                <a:latin typeface="Eras Bold ITC" panose="020B0907030504020204" pitchFamily="34" charset="0"/>
              </a:rPr>
              <a:t>KAASI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>
                <a:gradFill>
                  <a:gsLst>
                    <a:gs pos="31000">
                      <a:srgbClr val="8822EE"/>
                    </a:gs>
                    <a:gs pos="52000">
                      <a:srgbClr val="F01688"/>
                    </a:gs>
                    <a:gs pos="82000">
                      <a:srgbClr val="92D050"/>
                    </a:gs>
                  </a:gsLst>
                  <a:lin ang="5400000" scaled="1"/>
                </a:gradFill>
                <a:latin typeface="Eras Bold ITC" panose="020B0907030504020204" pitchFamily="34" charset="0"/>
              </a:rPr>
              <a:t>SURYA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>
                <a:gradFill>
                  <a:gsLst>
                    <a:gs pos="31000">
                      <a:srgbClr val="8822EE"/>
                    </a:gs>
                    <a:gs pos="52000">
                      <a:srgbClr val="F01688"/>
                    </a:gs>
                    <a:gs pos="82000">
                      <a:srgbClr val="92D050"/>
                    </a:gs>
                  </a:gsLst>
                  <a:lin ang="5400000" scaled="1"/>
                </a:gradFill>
                <a:latin typeface="Eras Bold ITC" panose="020B0907030504020204" pitchFamily="34" charset="0"/>
              </a:rPr>
              <a:t>RUDHRESH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>
                <a:gradFill>
                  <a:gsLst>
                    <a:gs pos="82000">
                      <a:srgbClr val="BA20DB"/>
                    </a:gs>
                    <a:gs pos="55000">
                      <a:srgbClr val="2F21F3"/>
                    </a:gs>
                    <a:gs pos="37000">
                      <a:srgbClr val="92D050"/>
                    </a:gs>
                  </a:gsLst>
                  <a:lin ang="5400000" scaled="1"/>
                </a:gradFill>
                <a:latin typeface="Eras Bold ITC" panose="020B0907030504020204" pitchFamily="34" charset="0"/>
              </a:rPr>
              <a:t>KIRUTHIK PRANAV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>
                <a:gradFill>
                  <a:gsLst>
                    <a:gs pos="82000">
                      <a:srgbClr val="BA20DB"/>
                    </a:gs>
                    <a:gs pos="55000">
                      <a:srgbClr val="2F21F3"/>
                    </a:gs>
                    <a:gs pos="37000">
                      <a:srgbClr val="92D050"/>
                    </a:gs>
                  </a:gsLst>
                  <a:lin ang="5400000" scaled="1"/>
                </a:gradFill>
                <a:latin typeface="Eras Bold ITC" panose="020B0907030504020204" pitchFamily="34" charset="0"/>
              </a:rPr>
              <a:t>PAVAN BALA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dirty="0">
                <a:gradFill>
                  <a:gsLst>
                    <a:gs pos="57000">
                      <a:srgbClr val="FEB52B"/>
                    </a:gs>
                    <a:gs pos="55000">
                      <a:srgbClr val="2F21F3"/>
                    </a:gs>
                    <a:gs pos="37000">
                      <a:srgbClr val="92D050"/>
                    </a:gs>
                  </a:gsLst>
                  <a:lin ang="5400000" scaled="1"/>
                </a:gradFill>
                <a:latin typeface="Eras Bold ITC" panose="020B0907030504020204" pitchFamily="34" charset="0"/>
              </a:rPr>
              <a:t>SANJITH RAM</a:t>
            </a:r>
          </a:p>
          <a:p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7CD3F-840A-7CB1-0F24-ECE1ABD00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kern="0" spc="-8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Introduction to Atoms</a:t>
            </a:r>
            <a:br>
              <a:rPr lang="en-US" sz="2800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0B5BFC-3A25-D1F3-66AE-6B699FC2BF7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THE BASCIS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ECA36-2D64-463A-3850-4F04ECDE3D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Atoms are the smallest units of an element that retain its chemical properties.</a:t>
            </a:r>
          </a:p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B7FC55-C2A0-ED6D-D808-5C37002CDC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COMPOSITIONS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EB116D-35A9-A765-9999-9409E0EB6E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Atoms are made up of protons, neutrons, and electrons, arranged in a specific structure</a:t>
            </a:r>
            <a:r>
              <a:rPr lang="en-US" sz="14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400" dirty="0"/>
          </a:p>
          <a:p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67EBC5-4A53-6060-BBC5-078CD939B3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FUNDAMENTAL</a:t>
            </a:r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1CD5E5D-5EC0-A807-7C06-1D6B2330184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199596" y="4383942"/>
            <a:ext cx="6528275" cy="1587657"/>
          </a:xfrm>
        </p:spPr>
        <p:txBody>
          <a:bodyPr/>
          <a:lstStyle/>
          <a:p>
            <a:r>
              <a:rPr lang="en-US" dirty="0"/>
              <a:t>Protons and neutrons make up the nucleus, while electrons orbit the nucleus.</a:t>
            </a:r>
          </a:p>
          <a:p>
            <a:endParaRPr lang="en-I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5DE9A-A412-F118-531C-014FAF20717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34432" y="436189"/>
            <a:ext cx="2556578" cy="365125"/>
          </a:xfrm>
        </p:spPr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162F15C-7D3A-E881-6CA5-8D56B68B2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62441" y="299657"/>
            <a:ext cx="2556578" cy="1291081"/>
          </a:xfrm>
        </p:spPr>
        <p:txBody>
          <a:bodyPr/>
          <a:lstStyle/>
          <a:p>
            <a:r>
              <a:rPr lang="en-US" dirty="0"/>
              <a:t> </a:t>
            </a:r>
          </a:p>
          <a:p>
            <a:endParaRPr lang="en-IN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98ABFD2-2B10-4711-A516-3A9DDDB9C3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C4C677-3712-6850-1770-EC42DDCA59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13" name="Image 0" descr="preencoded.png">
            <a:extLst>
              <a:ext uri="{FF2B5EF4-FFF2-40B4-BE49-F238E27FC236}">
                <a16:creationId xmlns:a16="http://schemas.microsoft.com/office/drawing/2014/main" id="{22AC9F89-FCAF-A898-DDAF-880BF637B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95" y="801314"/>
            <a:ext cx="3397579" cy="5096368"/>
          </a:xfrm>
          <a:prstGeom prst="rect">
            <a:avLst/>
          </a:prstGeom>
          <a:solidFill>
            <a:schemeClr val="accent3"/>
          </a:solidFill>
        </p:spPr>
      </p:pic>
    </p:spTree>
    <p:extLst>
      <p:ext uri="{BB962C8B-B14F-4D97-AF65-F5344CB8AC3E}">
        <p14:creationId xmlns:p14="http://schemas.microsoft.com/office/powerpoint/2010/main" val="1349641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412C8D3-8DA0-4A1E-AB79-85AFC57CD7E1}"/>
              </a:ext>
            </a:extLst>
          </p:cNvPr>
          <p:cNvSpPr/>
          <p:nvPr/>
        </p:nvSpPr>
        <p:spPr>
          <a:xfrm>
            <a:off x="893829" y="3744833"/>
            <a:ext cx="2806280" cy="2352761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0EEF74B-BDF0-4312-8E44-9A164E7C1C1C}"/>
              </a:ext>
            </a:extLst>
          </p:cNvPr>
          <p:cNvSpPr/>
          <p:nvPr/>
        </p:nvSpPr>
        <p:spPr>
          <a:xfrm>
            <a:off x="4413281" y="3828519"/>
            <a:ext cx="2806280" cy="242147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9F7EEB6-50EE-4CC4-8A6A-AF4F2FF70EB0}"/>
              </a:ext>
            </a:extLst>
          </p:cNvPr>
          <p:cNvSpPr/>
          <p:nvPr/>
        </p:nvSpPr>
        <p:spPr>
          <a:xfrm>
            <a:off x="8016769" y="3649960"/>
            <a:ext cx="2806280" cy="2352761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23D3472-DAAA-4225-9F8C-A53F7DB7292F}"/>
              </a:ext>
            </a:extLst>
          </p:cNvPr>
          <p:cNvSpPr/>
          <p:nvPr/>
        </p:nvSpPr>
        <p:spPr>
          <a:xfrm>
            <a:off x="893829" y="2359976"/>
            <a:ext cx="2523875" cy="1168017"/>
          </a:xfrm>
          <a:prstGeom prst="roundRect">
            <a:avLst/>
          </a:prstGeom>
          <a:solidFill>
            <a:schemeClr val="accent1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C9298A9-70E1-4293-8C54-5865CD50B1F6}"/>
              </a:ext>
            </a:extLst>
          </p:cNvPr>
          <p:cNvSpPr/>
          <p:nvPr/>
        </p:nvSpPr>
        <p:spPr>
          <a:xfrm>
            <a:off x="7997906" y="2359977"/>
            <a:ext cx="2523875" cy="1168017"/>
          </a:xfrm>
          <a:prstGeom prst="roundRect">
            <a:avLst/>
          </a:prstGeom>
          <a:solidFill>
            <a:schemeClr val="accent1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B353883-FF33-4BB8-87B7-097BA451175F}"/>
              </a:ext>
            </a:extLst>
          </p:cNvPr>
          <p:cNvSpPr/>
          <p:nvPr/>
        </p:nvSpPr>
        <p:spPr>
          <a:xfrm>
            <a:off x="4534987" y="2371535"/>
            <a:ext cx="2523875" cy="1168017"/>
          </a:xfrm>
          <a:prstGeom prst="roundRect">
            <a:avLst/>
          </a:prstGeom>
          <a:solidFill>
            <a:schemeClr val="accent1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F50DB4-E49D-991C-8AE2-FA4F358C9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10" y="760406"/>
            <a:ext cx="10170575" cy="1721537"/>
          </a:xfrm>
        </p:spPr>
        <p:txBody>
          <a:bodyPr/>
          <a:lstStyle/>
          <a:p>
            <a:r>
              <a:rPr lang="en-US" sz="4400" kern="0" spc="-8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Atomic Models: Dalton, Thomson, Rutherford</a:t>
            </a:r>
            <a:br>
              <a:rPr lang="en-US" sz="2800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FDB2A-AE64-A93D-5B5A-099AB52987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4990" y="2691488"/>
            <a:ext cx="2806280" cy="848064"/>
          </a:xfrm>
        </p:spPr>
        <p:txBody>
          <a:bodyPr/>
          <a:lstStyle/>
          <a:p>
            <a:pPr algn="l"/>
            <a:r>
              <a:rPr lang="en-US" sz="2000" kern="0" spc="-44" dirty="0">
                <a:solidFill>
                  <a:schemeClr val="bg1"/>
                </a:solidFill>
                <a:latin typeface="Bookman Old Style" panose="02050604050505020204" pitchFamily="18" charset="0"/>
                <a:ea typeface="Source Serif Pro Semi Bold" pitchFamily="34" charset="-122"/>
                <a:cs typeface="Source Serif Pro Semi Bold" pitchFamily="34" charset="-120"/>
              </a:rPr>
              <a:t>Dalton's Atomic Model</a:t>
            </a:r>
            <a:endParaRPr lang="en-US" sz="2000" dirty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pPr algn="l"/>
            <a:endParaRPr lang="en-IN" sz="20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5ED5DA-CC38-ABE8-D1C0-261C23AE19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4990" y="3749098"/>
            <a:ext cx="2806280" cy="2668617"/>
          </a:xfrm>
        </p:spPr>
        <p:txBody>
          <a:bodyPr/>
          <a:lstStyle/>
          <a:p>
            <a:pPr algn="l"/>
            <a:r>
              <a:rPr lang="en-US" sz="1800" dirty="0">
                <a:latin typeface="Bookman Old Style" panose="02050604050505020204" pitchFamily="18" charset="0"/>
              </a:rPr>
              <a:t>Proposed atoms as indivisible, solid spheres that could not be created or destroyed.</a:t>
            </a:r>
          </a:p>
          <a:p>
            <a:pPr algn="l"/>
            <a:endParaRPr lang="en-IN" sz="1800" dirty="0">
              <a:latin typeface="Bookman Old Style" panose="020506040505050202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574ABB-2E85-B861-FEDD-87E7A08D91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14520" y="2561663"/>
            <a:ext cx="2806280" cy="848064"/>
          </a:xfrm>
        </p:spPr>
        <p:txBody>
          <a:bodyPr/>
          <a:lstStyle/>
          <a:p>
            <a:pPr algn="l"/>
            <a:r>
              <a:rPr lang="en-US" sz="2000" kern="0" spc="-44" dirty="0">
                <a:solidFill>
                  <a:schemeClr val="bg1"/>
                </a:solidFill>
                <a:latin typeface="Bookman Old Style" panose="02050604050505020204" pitchFamily="18" charset="0"/>
                <a:ea typeface="Source Serif Pro Semi Bold" pitchFamily="34" charset="-122"/>
                <a:cs typeface="Source Serif Pro Semi Bold" pitchFamily="34" charset="-120"/>
              </a:rPr>
              <a:t>Thomson's Atomic Model</a:t>
            </a:r>
            <a:endParaRPr lang="en-US" sz="2000" dirty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pPr algn="l"/>
            <a:endParaRPr lang="en-IN" sz="20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146353-B6FE-E325-BA37-37ED58C2A8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4520" y="3749098"/>
            <a:ext cx="2806280" cy="2668617"/>
          </a:xfrm>
        </p:spPr>
        <p:txBody>
          <a:bodyPr/>
          <a:lstStyle/>
          <a:p>
            <a:pPr algn="l"/>
            <a:r>
              <a:rPr lang="en-US" sz="1800" dirty="0">
                <a:latin typeface="Bookman Old Style" panose="02050604050505020204" pitchFamily="18" charset="0"/>
              </a:rPr>
              <a:t>Suggested atoms were composed of positively charged particles with negatively charged electrons </a:t>
            </a:r>
            <a:r>
              <a:rPr lang="en-US" sz="1800" kern="0" spc="-38" dirty="0">
                <a:latin typeface="Bookman Old Style" panose="02050604050505020204" pitchFamily="18" charset="0"/>
                <a:ea typeface="Source Sans Pro" pitchFamily="34" charset="-122"/>
                <a:cs typeface="Source Sans Pro" pitchFamily="34" charset="-120"/>
              </a:rPr>
              <a:t>embedded within.</a:t>
            </a:r>
            <a:endParaRPr lang="en-US" sz="1800" dirty="0">
              <a:latin typeface="Bookman Old Style" panose="02050604050505020204" pitchFamily="18" charset="0"/>
            </a:endParaRPr>
          </a:p>
          <a:p>
            <a:pPr algn="l"/>
            <a:endParaRPr lang="en-IN" sz="1800" dirty="0">
              <a:latin typeface="Bookman Old Style" panose="020506040505050202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7A27586-7962-EECC-A046-CD3F9D16C7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97906" y="2481943"/>
            <a:ext cx="2692240" cy="848064"/>
          </a:xfrm>
        </p:spPr>
        <p:txBody>
          <a:bodyPr/>
          <a:lstStyle/>
          <a:p>
            <a:pPr algn="l"/>
            <a:r>
              <a:rPr lang="en-US" sz="2000" kern="0" spc="-44" dirty="0">
                <a:solidFill>
                  <a:schemeClr val="bg1"/>
                </a:solidFill>
                <a:latin typeface="Bookman Old Style" panose="02050604050505020204" pitchFamily="18" charset="0"/>
                <a:ea typeface="Source Serif Pro Semi Bold" pitchFamily="34" charset="-122"/>
                <a:cs typeface="Source Serif Pro Semi Bold" pitchFamily="34" charset="-120"/>
              </a:rPr>
              <a:t>Rutherford's Atomic Model</a:t>
            </a:r>
            <a:endParaRPr lang="en-US" sz="2000" dirty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pPr algn="l"/>
            <a:endParaRPr lang="en-IN" sz="20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8BAA0C8-78DC-CC46-F631-1FCA6B7D96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73789" y="3749098"/>
            <a:ext cx="2692240" cy="2668617"/>
          </a:xfrm>
        </p:spPr>
        <p:txBody>
          <a:bodyPr/>
          <a:lstStyle/>
          <a:p>
            <a:pPr algn="l"/>
            <a:r>
              <a:rPr lang="en-US" sz="1800" dirty="0">
                <a:latin typeface="Bookman Old Style" panose="02050604050505020204" pitchFamily="18" charset="0"/>
              </a:rPr>
              <a:t>Discovered the dense, positively charged nucleus at the center of the atom, with electrons orbiting it</a:t>
            </a:r>
            <a:r>
              <a:rPr lang="en-US" sz="1800" kern="0" spc="-38" dirty="0">
                <a:latin typeface="Bookman Old Style" panose="02050604050505020204" pitchFamily="18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800" dirty="0">
              <a:latin typeface="Bookman Old Style" panose="02050604050505020204" pitchFamily="18" charset="0"/>
            </a:endParaRPr>
          </a:p>
          <a:p>
            <a:pPr algn="l"/>
            <a:endParaRPr lang="en-IN" sz="1800" dirty="0">
              <a:latin typeface="Bookman Old Style" panose="02050604050505020204" pitchFamily="18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27A8E0E-3694-064A-BC6E-C85B943A1E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0A0C047-8FB2-E4FE-FD36-CF1F2F80A0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FF37B22-5A49-3FE2-AACD-774F540C1D42}"/>
                  </a:ext>
                </a:extLst>
              </p14:cNvPr>
              <p14:cNvContentPartPr/>
              <p14:nvPr/>
            </p14:nvContentPartPr>
            <p14:xfrm>
              <a:off x="-1404463" y="246517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FF37B22-5A49-3FE2-AACD-774F540C1D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410583" y="2459057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3011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-21544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3951" y="515243"/>
            <a:ext cx="6312098" cy="10989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291"/>
              </a:lnSpc>
            </a:pPr>
            <a:r>
              <a:rPr lang="en-US" sz="3458" kern="0" spc="-6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Rutherford's Gold Foil Experiment</a:t>
            </a:r>
            <a:endParaRPr lang="en-US" sz="3458" dirty="0"/>
          </a:p>
        </p:txBody>
      </p:sp>
      <p:sp>
        <p:nvSpPr>
          <p:cNvPr id="4" name="Shape 1"/>
          <p:cNvSpPr/>
          <p:nvPr/>
        </p:nvSpPr>
        <p:spPr>
          <a:xfrm>
            <a:off x="921444" y="1894384"/>
            <a:ext cx="25400" cy="4448274"/>
          </a:xfrm>
          <a:prstGeom prst="roundRect">
            <a:avLst>
              <a:gd name="adj" fmla="val 308970"/>
            </a:avLst>
          </a:prstGeom>
          <a:solidFill>
            <a:srgbClr val="DABADD"/>
          </a:solidFill>
          <a:ln/>
        </p:spPr>
        <p:txBody>
          <a:bodyPr/>
          <a:lstStyle/>
          <a:p>
            <a:endParaRPr lang="en-IN" sz="1500"/>
          </a:p>
        </p:txBody>
      </p:sp>
      <p:sp>
        <p:nvSpPr>
          <p:cNvPr id="5" name="Shape 2"/>
          <p:cNvSpPr/>
          <p:nvPr/>
        </p:nvSpPr>
        <p:spPr>
          <a:xfrm>
            <a:off x="1118940" y="2301974"/>
            <a:ext cx="653951" cy="25400"/>
          </a:xfrm>
          <a:prstGeom prst="roundRect">
            <a:avLst>
              <a:gd name="adj" fmla="val 308970"/>
            </a:avLst>
          </a:prstGeom>
          <a:solidFill>
            <a:srgbClr val="DABADD"/>
          </a:solidFill>
          <a:ln/>
        </p:spPr>
        <p:txBody>
          <a:bodyPr/>
          <a:lstStyle/>
          <a:p>
            <a:endParaRPr lang="en-IN" sz="1500"/>
          </a:p>
        </p:txBody>
      </p:sp>
      <p:sp>
        <p:nvSpPr>
          <p:cNvPr id="6" name="Shape 3"/>
          <p:cNvSpPr/>
          <p:nvPr/>
        </p:nvSpPr>
        <p:spPr>
          <a:xfrm>
            <a:off x="723950" y="2104529"/>
            <a:ext cx="420390" cy="420390"/>
          </a:xfrm>
          <a:prstGeom prst="roundRect">
            <a:avLst>
              <a:gd name="adj" fmla="val 1866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IN" sz="1500"/>
          </a:p>
        </p:txBody>
      </p:sp>
      <p:sp>
        <p:nvSpPr>
          <p:cNvPr id="7" name="Text 4"/>
          <p:cNvSpPr/>
          <p:nvPr/>
        </p:nvSpPr>
        <p:spPr>
          <a:xfrm>
            <a:off x="868213" y="2182813"/>
            <a:ext cx="131862" cy="263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42"/>
              </a:lnSpc>
            </a:pPr>
            <a:r>
              <a:rPr lang="en-US" sz="2042" kern="0" spc="-4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042" dirty="0"/>
          </a:p>
        </p:txBody>
      </p:sp>
      <p:sp>
        <p:nvSpPr>
          <p:cNvPr id="8" name="Text 5"/>
          <p:cNvSpPr/>
          <p:nvPr/>
        </p:nvSpPr>
        <p:spPr>
          <a:xfrm>
            <a:off x="1961753" y="2081213"/>
            <a:ext cx="2198192" cy="274836"/>
          </a:xfrm>
          <a:prstGeom prst="rect">
            <a:avLst/>
          </a:prstGeom>
          <a:solidFill>
            <a:srgbClr val="FFFF00"/>
          </a:solidFill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708" kern="0" spc="-35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Experimental Setup</a:t>
            </a:r>
            <a:endParaRPr lang="en-US" sz="1708" dirty="0"/>
          </a:p>
        </p:txBody>
      </p:sp>
      <p:sp>
        <p:nvSpPr>
          <p:cNvPr id="9" name="Text 6"/>
          <p:cNvSpPr/>
          <p:nvPr/>
        </p:nvSpPr>
        <p:spPr>
          <a:xfrm>
            <a:off x="1961754" y="2468067"/>
            <a:ext cx="5004296" cy="597694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/>
        </p:spPr>
        <p:txBody>
          <a:bodyPr wrap="squar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708" kern="0" spc="-35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</a:rPr>
              <a:t>Rutherford bombarded a thin gold foil with alpha particles and observed the resulting deflections</a:t>
            </a:r>
            <a:r>
              <a:rPr lang="en-US" sz="1458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458" dirty="0"/>
          </a:p>
        </p:txBody>
      </p:sp>
      <p:sp>
        <p:nvSpPr>
          <p:cNvPr id="10" name="Shape 7"/>
          <p:cNvSpPr/>
          <p:nvPr/>
        </p:nvSpPr>
        <p:spPr>
          <a:xfrm>
            <a:off x="1118940" y="3847008"/>
            <a:ext cx="653951" cy="25400"/>
          </a:xfrm>
          <a:prstGeom prst="roundRect">
            <a:avLst>
              <a:gd name="adj" fmla="val 308970"/>
            </a:avLst>
          </a:prstGeom>
          <a:solidFill>
            <a:srgbClr val="DABADD"/>
          </a:solidFill>
          <a:ln/>
        </p:spPr>
        <p:txBody>
          <a:bodyPr/>
          <a:lstStyle/>
          <a:p>
            <a:endParaRPr lang="en-IN" sz="1500"/>
          </a:p>
        </p:txBody>
      </p:sp>
      <p:sp>
        <p:nvSpPr>
          <p:cNvPr id="11" name="Shape 8"/>
          <p:cNvSpPr/>
          <p:nvPr/>
        </p:nvSpPr>
        <p:spPr>
          <a:xfrm>
            <a:off x="723950" y="3649563"/>
            <a:ext cx="420390" cy="420390"/>
          </a:xfrm>
          <a:prstGeom prst="roundRect">
            <a:avLst>
              <a:gd name="adj" fmla="val 1866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IN" sz="1500"/>
          </a:p>
        </p:txBody>
      </p:sp>
      <p:sp>
        <p:nvSpPr>
          <p:cNvPr id="12" name="Text 9"/>
          <p:cNvSpPr/>
          <p:nvPr/>
        </p:nvSpPr>
        <p:spPr>
          <a:xfrm>
            <a:off x="868213" y="3727847"/>
            <a:ext cx="131862" cy="263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42"/>
              </a:lnSpc>
            </a:pPr>
            <a:r>
              <a:rPr lang="en-US" sz="2042" kern="0" spc="-4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042" dirty="0"/>
          </a:p>
        </p:txBody>
      </p:sp>
      <p:sp>
        <p:nvSpPr>
          <p:cNvPr id="13" name="Text 10"/>
          <p:cNvSpPr/>
          <p:nvPr/>
        </p:nvSpPr>
        <p:spPr>
          <a:xfrm>
            <a:off x="1961753" y="3626247"/>
            <a:ext cx="2198192" cy="274836"/>
          </a:xfrm>
          <a:prstGeom prst="rect">
            <a:avLst/>
          </a:prstGeom>
          <a:solidFill>
            <a:srgbClr val="FFFF00"/>
          </a:solidFill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708" kern="0" spc="-35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Unexpected Findings</a:t>
            </a:r>
            <a:endParaRPr lang="en-US" sz="1708" dirty="0"/>
          </a:p>
        </p:txBody>
      </p:sp>
      <p:sp>
        <p:nvSpPr>
          <p:cNvPr id="14" name="Text 11"/>
          <p:cNvSpPr/>
          <p:nvPr/>
        </p:nvSpPr>
        <p:spPr>
          <a:xfrm>
            <a:off x="1961754" y="4013101"/>
            <a:ext cx="5004296" cy="597694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/>
        </p:spPr>
        <p:txBody>
          <a:bodyPr wrap="squar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708" kern="0" spc="-35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</a:rPr>
              <a:t>Most alpha particles passed through the foil undeflected, but a small number were deflected at large angles.</a:t>
            </a:r>
          </a:p>
        </p:txBody>
      </p:sp>
      <p:sp>
        <p:nvSpPr>
          <p:cNvPr id="15" name="Shape 12"/>
          <p:cNvSpPr/>
          <p:nvPr/>
        </p:nvSpPr>
        <p:spPr>
          <a:xfrm>
            <a:off x="1118940" y="5392043"/>
            <a:ext cx="653951" cy="25400"/>
          </a:xfrm>
          <a:prstGeom prst="roundRect">
            <a:avLst>
              <a:gd name="adj" fmla="val 308970"/>
            </a:avLst>
          </a:prstGeom>
          <a:solidFill>
            <a:srgbClr val="DABADD"/>
          </a:solidFill>
          <a:ln/>
        </p:spPr>
        <p:txBody>
          <a:bodyPr/>
          <a:lstStyle/>
          <a:p>
            <a:endParaRPr lang="en-IN" sz="1500"/>
          </a:p>
        </p:txBody>
      </p:sp>
      <p:sp>
        <p:nvSpPr>
          <p:cNvPr id="16" name="Shape 13"/>
          <p:cNvSpPr/>
          <p:nvPr/>
        </p:nvSpPr>
        <p:spPr>
          <a:xfrm>
            <a:off x="723950" y="5194598"/>
            <a:ext cx="420390" cy="420390"/>
          </a:xfrm>
          <a:prstGeom prst="roundRect">
            <a:avLst>
              <a:gd name="adj" fmla="val 1866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IN" sz="1500"/>
          </a:p>
        </p:txBody>
      </p:sp>
      <p:sp>
        <p:nvSpPr>
          <p:cNvPr id="17" name="Text 14"/>
          <p:cNvSpPr/>
          <p:nvPr/>
        </p:nvSpPr>
        <p:spPr>
          <a:xfrm>
            <a:off x="868213" y="5272882"/>
            <a:ext cx="131862" cy="263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42"/>
              </a:lnSpc>
            </a:pPr>
            <a:r>
              <a:rPr lang="en-US" sz="2042" kern="0" spc="-4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042" dirty="0"/>
          </a:p>
        </p:txBody>
      </p:sp>
      <p:sp>
        <p:nvSpPr>
          <p:cNvPr id="18" name="Text 15"/>
          <p:cNvSpPr/>
          <p:nvPr/>
        </p:nvSpPr>
        <p:spPr>
          <a:xfrm>
            <a:off x="1961753" y="5171282"/>
            <a:ext cx="2198192" cy="274836"/>
          </a:xfrm>
          <a:prstGeom prst="rect">
            <a:avLst/>
          </a:prstGeom>
          <a:solidFill>
            <a:srgbClr val="FFFF00"/>
          </a:solidFill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708" kern="0" spc="-35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Atomic Structure</a:t>
            </a:r>
            <a:endParaRPr lang="en-US" sz="1708" dirty="0"/>
          </a:p>
        </p:txBody>
      </p:sp>
      <p:sp>
        <p:nvSpPr>
          <p:cNvPr id="19" name="Text 16"/>
          <p:cNvSpPr/>
          <p:nvPr/>
        </p:nvSpPr>
        <p:spPr>
          <a:xfrm>
            <a:off x="1961754" y="5558136"/>
            <a:ext cx="5004296" cy="597694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/>
        </p:spPr>
        <p:txBody>
          <a:bodyPr wrap="squar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58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led Rutherford to conclude that the atom had a small, dense, positively charged nucleus at its center.</a:t>
            </a:r>
            <a:endParaRPr lang="en-US" sz="1458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6218" y="690802"/>
            <a:ext cx="4936277" cy="575890"/>
          </a:xfrm>
        </p:spPr>
        <p:txBody>
          <a:bodyPr/>
          <a:lstStyle/>
          <a:p>
            <a:pPr>
              <a:lnSpc>
                <a:spcPts val="4583"/>
              </a:lnSpc>
            </a:pPr>
            <a:r>
              <a:rPr lang="en-US" sz="2800" kern="0" spc="-74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Discovery of the Nucleus</a:t>
            </a:r>
            <a:endParaRPr lang="en-US" sz="2800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E239EA0A-BE2A-46D5-876A-5614B0A7CF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0069" y="2568679"/>
            <a:ext cx="3008631" cy="348162"/>
          </a:xfrm>
          <a:solidFill>
            <a:srgbClr val="FFFF00"/>
          </a:solidFill>
          <a:ln>
            <a:solidFill>
              <a:srgbClr val="FF0000"/>
            </a:solidFill>
          </a:ln>
        </p:spPr>
        <p:txBody>
          <a:bodyPr/>
          <a:lstStyle/>
          <a:p>
            <a:pPr>
              <a:lnSpc>
                <a:spcPts val="2292"/>
              </a:lnSpc>
            </a:pPr>
            <a:r>
              <a:rPr lang="en-US" sz="1600" kern="0" spc="-3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Positive Charge</a:t>
            </a:r>
            <a:endParaRPr lang="en-US" sz="1600" dirty="0"/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92FDC44E-20CB-4210-8DA6-F83A46B395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90069" y="2975988"/>
            <a:ext cx="3008630" cy="1486492"/>
          </a:xfrm>
          <a:solidFill>
            <a:schemeClr val="tx2">
              <a:lumMod val="10000"/>
              <a:lumOff val="90000"/>
            </a:schemeClr>
          </a:solidFill>
        </p:spPr>
        <p:txBody>
          <a:bodyPr/>
          <a:lstStyle/>
          <a:p>
            <a:pPr>
              <a:lnSpc>
                <a:spcPts val="2500"/>
              </a:lnSpc>
            </a:pPr>
            <a:r>
              <a:rPr lang="en-US" sz="14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Rutherford's experiment </a:t>
            </a:r>
            <a:endParaRPr lang="en-US" sz="1400" dirty="0"/>
          </a:p>
          <a:p>
            <a:pPr>
              <a:lnSpc>
                <a:spcPts val="2500"/>
              </a:lnSpc>
            </a:pPr>
            <a:r>
              <a:rPr lang="en-US" sz="14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showed that the positive charge of the atom was concentrated in a small central region, the nucleus.</a:t>
            </a:r>
            <a:endParaRPr lang="en-US" sz="1400" dirty="0"/>
          </a:p>
        </p:txBody>
      </p:sp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1C9BBBD5-3078-4A97-8E7D-F5F839845B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13979" y="2568679"/>
            <a:ext cx="3008631" cy="348162"/>
          </a:xfrm>
          <a:solidFill>
            <a:srgbClr val="FFFF00"/>
          </a:solidFill>
        </p:spPr>
        <p:txBody>
          <a:bodyPr/>
          <a:lstStyle/>
          <a:p>
            <a:pPr>
              <a:lnSpc>
                <a:spcPts val="2292"/>
              </a:lnSpc>
            </a:pPr>
            <a:r>
              <a:rPr lang="en-US" sz="1600" kern="0" spc="-3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Density</a:t>
            </a:r>
            <a:endParaRPr lang="en-US" sz="1600" dirty="0"/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CDBDA856-8CC1-449E-B621-022F99358F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13980" y="2953049"/>
            <a:ext cx="3008630" cy="1486492"/>
          </a:xfrm>
          <a:solidFill>
            <a:schemeClr val="tx2">
              <a:lumMod val="10000"/>
              <a:lumOff val="90000"/>
            </a:schemeClr>
          </a:solidFill>
        </p:spPr>
        <p:txBody>
          <a:bodyPr/>
          <a:lstStyle/>
          <a:p>
            <a:r>
              <a:rPr lang="en-US" sz="14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high-density nucleus occupies only a small fraction of the total volume of the atom.</a:t>
            </a:r>
            <a:endParaRPr lang="en-US" sz="1400" dirty="0"/>
          </a:p>
          <a:p>
            <a:endParaRPr lang="en-ZA" dirty="0"/>
          </a:p>
        </p:txBody>
      </p:sp>
      <p:sp>
        <p:nvSpPr>
          <p:cNvPr id="99" name="Text Placeholder 98">
            <a:extLst>
              <a:ext uri="{FF2B5EF4-FFF2-40B4-BE49-F238E27FC236}">
                <a16:creationId xmlns:a16="http://schemas.microsoft.com/office/drawing/2014/main" id="{3A32E54C-621B-48BA-A803-164046E2AE6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90069" y="5044309"/>
            <a:ext cx="3008631" cy="348162"/>
          </a:xfr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>
              <a:lnSpc>
                <a:spcPts val="2292"/>
              </a:lnSpc>
            </a:pPr>
            <a:r>
              <a:rPr lang="en-US" sz="1600" kern="0" spc="-3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Electron Orbits</a:t>
            </a:r>
            <a:endParaRPr lang="en-US" sz="1600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01AED438-7299-4DC8-9DD9-BA1D41DA967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0069" y="5337618"/>
            <a:ext cx="3008630" cy="1128496"/>
          </a:xfrm>
          <a:solidFill>
            <a:schemeClr val="tx2">
              <a:lumMod val="10000"/>
              <a:lumOff val="90000"/>
            </a:schemeClr>
          </a:solidFill>
        </p:spPr>
        <p:txBody>
          <a:bodyPr/>
          <a:lstStyle/>
          <a:p>
            <a:r>
              <a:rPr lang="en-US" sz="14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electrons orbit the nucleus in specific energy levels, rather than being randomly distributed</a:t>
            </a:r>
            <a:endParaRPr lang="en-ZA" dirty="0"/>
          </a:p>
        </p:txBody>
      </p:sp>
      <p:sp>
        <p:nvSpPr>
          <p:cNvPr id="101" name="Text Placeholder 100">
            <a:extLst>
              <a:ext uri="{FF2B5EF4-FFF2-40B4-BE49-F238E27FC236}">
                <a16:creationId xmlns:a16="http://schemas.microsoft.com/office/drawing/2014/main" id="{9B8F2F1C-23A5-48F0-83ED-64D9A8A3E4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913980" y="5047681"/>
            <a:ext cx="3008631" cy="348162"/>
          </a:xfrm>
          <a:solidFill>
            <a:srgbClr val="FFFF00"/>
          </a:solidFill>
          <a:ln>
            <a:solidFill>
              <a:srgbClr val="002060"/>
            </a:solidFill>
          </a:ln>
        </p:spPr>
        <p:txBody>
          <a:bodyPr/>
          <a:lstStyle/>
          <a:p>
            <a:pPr>
              <a:lnSpc>
                <a:spcPts val="2292"/>
              </a:lnSpc>
            </a:pPr>
            <a:r>
              <a:rPr lang="en-US" kern="0" spc="-3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</a:rPr>
              <a:t>Atomic Radius</a:t>
            </a:r>
          </a:p>
        </p:txBody>
      </p:sp>
      <p:sp>
        <p:nvSpPr>
          <p:cNvPr id="100" name="Text Placeholder 99">
            <a:extLst>
              <a:ext uri="{FF2B5EF4-FFF2-40B4-BE49-F238E27FC236}">
                <a16:creationId xmlns:a16="http://schemas.microsoft.com/office/drawing/2014/main" id="{16B8F8D8-59B2-406F-94E0-04DFD90B8D0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913980" y="5340990"/>
            <a:ext cx="3008630" cy="1125124"/>
          </a:xfrm>
          <a:solidFill>
            <a:schemeClr val="tx2">
              <a:lumMod val="10000"/>
              <a:lumOff val="90000"/>
            </a:schemeClr>
          </a:solidFill>
        </p:spPr>
        <p:txBody>
          <a:bodyPr/>
          <a:lstStyle/>
          <a:p>
            <a:r>
              <a:rPr lang="en-US" sz="14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size of an atom is determined by the radius of the electron orbits, not the size of the nucleus.</a:t>
            </a:r>
            <a:endParaRPr lang="en-US" sz="1400" dirty="0"/>
          </a:p>
          <a:p>
            <a:r>
              <a:rPr lang="en-ZA" dirty="0"/>
              <a:t>​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6495" y="53935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70104" y="937420"/>
            <a:ext cx="6067623" cy="586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83"/>
              </a:lnSpc>
            </a:pPr>
            <a:r>
              <a:rPr lang="en-US" sz="3667" kern="0" spc="-74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Characteristics of the Nucleus</a:t>
            </a:r>
            <a:endParaRPr lang="en-US" sz="3667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104" y="1823244"/>
            <a:ext cx="498673" cy="49867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270104" y="2521347"/>
            <a:ext cx="2346821" cy="293291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kern="0" spc="-3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Protons</a:t>
            </a:r>
            <a:endParaRPr lang="en-US" sz="1833" dirty="0"/>
          </a:p>
        </p:txBody>
      </p:sp>
      <p:sp>
        <p:nvSpPr>
          <p:cNvPr id="6" name="Text 2"/>
          <p:cNvSpPr/>
          <p:nvPr/>
        </p:nvSpPr>
        <p:spPr>
          <a:xfrm>
            <a:off x="5270103" y="2934295"/>
            <a:ext cx="2962275" cy="638373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Positively charged particles that make up the nucleus.</a:t>
            </a:r>
            <a:endParaRPr lang="en-US" sz="1542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1523" y="1823244"/>
            <a:ext cx="498673" cy="49867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531523" y="2521347"/>
            <a:ext cx="2346821" cy="293291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kern="0" spc="-3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Neutrons</a:t>
            </a:r>
            <a:endParaRPr lang="en-US" sz="1833" dirty="0"/>
          </a:p>
        </p:txBody>
      </p:sp>
      <p:sp>
        <p:nvSpPr>
          <p:cNvPr id="9" name="Text 4"/>
          <p:cNvSpPr/>
          <p:nvPr/>
        </p:nvSpPr>
        <p:spPr>
          <a:xfrm>
            <a:off x="8531523" y="2934295"/>
            <a:ext cx="2962374" cy="638373"/>
          </a:xfrm>
          <a:prstGeom prst="rect">
            <a:avLst/>
          </a:prstGeom>
          <a:solidFill>
            <a:srgbClr val="FFC000"/>
          </a:solidFill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Uncharged particles that are also found in the nucleus.</a:t>
            </a:r>
            <a:endParaRPr lang="en-US" sz="1542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0104" y="4171057"/>
            <a:ext cx="498673" cy="49867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270104" y="4869160"/>
            <a:ext cx="2346821" cy="293291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kern="0" spc="-3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Atomic Mass</a:t>
            </a:r>
            <a:endParaRPr lang="en-US" sz="1833" dirty="0"/>
          </a:p>
        </p:txBody>
      </p:sp>
      <p:sp>
        <p:nvSpPr>
          <p:cNvPr id="12" name="Text 6"/>
          <p:cNvSpPr/>
          <p:nvPr/>
        </p:nvSpPr>
        <p:spPr>
          <a:xfrm>
            <a:off x="5270103" y="5282109"/>
            <a:ext cx="2962275" cy="638373"/>
          </a:xfrm>
          <a:prstGeom prst="rect">
            <a:avLst/>
          </a:prstGeom>
          <a:solidFill>
            <a:srgbClr val="FFC000"/>
          </a:solidFill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total mass of protons and neutrons in the nucleus.</a:t>
            </a:r>
            <a:endParaRPr lang="en-US" sz="1542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1523" y="4171057"/>
            <a:ext cx="498673" cy="49867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531523" y="4869160"/>
            <a:ext cx="2346821" cy="293291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kern="0" spc="-3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Nuclear Energy</a:t>
            </a:r>
            <a:endParaRPr lang="en-US" sz="1833" dirty="0"/>
          </a:p>
        </p:txBody>
      </p:sp>
      <p:sp>
        <p:nvSpPr>
          <p:cNvPr id="15" name="Text 8"/>
          <p:cNvSpPr/>
          <p:nvPr/>
        </p:nvSpPr>
        <p:spPr>
          <a:xfrm>
            <a:off x="8531523" y="5282109"/>
            <a:ext cx="2962374" cy="638373"/>
          </a:xfrm>
          <a:prstGeom prst="rect">
            <a:avLst/>
          </a:prstGeom>
          <a:solidFill>
            <a:srgbClr val="FFC000"/>
          </a:solidFill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immense energy released during nuclear reactions and fission.</a:t>
            </a:r>
            <a:endParaRPr lang="en-US" sz="1542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70103" y="592336"/>
            <a:ext cx="4693742" cy="586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83"/>
              </a:lnSpc>
            </a:pPr>
            <a:r>
              <a:rPr lang="en-US" sz="3667" kern="0" spc="-74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Protons and Neutrons</a:t>
            </a:r>
            <a:endParaRPr lang="en-US" sz="3667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103" y="1487696"/>
            <a:ext cx="997347" cy="159583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66595" y="1677591"/>
            <a:ext cx="2346821" cy="293291"/>
          </a:xfrm>
          <a:prstGeom prst="rect">
            <a:avLst/>
          </a:prstGeom>
          <a:solidFill>
            <a:schemeClr val="accent4"/>
          </a:solidFill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kern="0" spc="-3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Protons</a:t>
            </a:r>
            <a:endParaRPr lang="en-US" sz="1833" dirty="0"/>
          </a:p>
        </p:txBody>
      </p:sp>
      <p:sp>
        <p:nvSpPr>
          <p:cNvPr id="6" name="Text 2"/>
          <p:cNvSpPr/>
          <p:nvPr/>
        </p:nvSpPr>
        <p:spPr>
          <a:xfrm>
            <a:off x="6566594" y="2090539"/>
            <a:ext cx="4927303" cy="638373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Positively charged particles that determine an element's identity.</a:t>
            </a:r>
            <a:endParaRPr lang="en-US" sz="1542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0103" y="3073996"/>
            <a:ext cx="997347" cy="159583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566595" y="3273425"/>
            <a:ext cx="2346821" cy="293291"/>
          </a:xfrm>
          <a:prstGeom prst="rect">
            <a:avLst/>
          </a:prstGeom>
          <a:solidFill>
            <a:schemeClr val="accent4"/>
          </a:solidFill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kern="0" spc="-3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Neutrons</a:t>
            </a:r>
            <a:endParaRPr lang="en-US" sz="1833" dirty="0"/>
          </a:p>
        </p:txBody>
      </p:sp>
      <p:sp>
        <p:nvSpPr>
          <p:cNvPr id="9" name="Text 4"/>
          <p:cNvSpPr/>
          <p:nvPr/>
        </p:nvSpPr>
        <p:spPr>
          <a:xfrm>
            <a:off x="6566594" y="3686374"/>
            <a:ext cx="4927303" cy="638373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Uncharged particles that add mass to the nucleus without changing the element.</a:t>
            </a:r>
            <a:endParaRPr lang="en-US" sz="1542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0103" y="4669831"/>
            <a:ext cx="997347" cy="159583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566595" y="4869260"/>
            <a:ext cx="2346821" cy="293291"/>
          </a:xfrm>
          <a:prstGeom prst="rect">
            <a:avLst/>
          </a:prstGeom>
          <a:solidFill>
            <a:schemeClr val="accent4"/>
          </a:solidFill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kern="0" spc="-3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Isotopes</a:t>
            </a:r>
            <a:endParaRPr lang="en-US" sz="1833" dirty="0"/>
          </a:p>
        </p:txBody>
      </p:sp>
      <p:sp>
        <p:nvSpPr>
          <p:cNvPr id="12" name="Text 6"/>
          <p:cNvSpPr/>
          <p:nvPr/>
        </p:nvSpPr>
        <p:spPr>
          <a:xfrm>
            <a:off x="6566594" y="5282208"/>
            <a:ext cx="4927303" cy="638373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Atoms with the same number of protons but different numbers of neutrons.</a:t>
            </a:r>
            <a:endParaRPr lang="en-US" sz="1542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8104" y="1476772"/>
            <a:ext cx="6223794" cy="1173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583"/>
              </a:lnSpc>
            </a:pPr>
            <a:r>
              <a:rPr lang="en-US" sz="3667" kern="0" spc="-74" dirty="0">
                <a:solidFill>
                  <a:schemeClr val="bg1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Atomic Number and Mass Number</a:t>
            </a:r>
            <a:endParaRPr lang="en-US" sz="3667" dirty="0">
              <a:solidFill>
                <a:schemeClr val="bg1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698104" y="2949277"/>
            <a:ext cx="6223794" cy="2431852"/>
          </a:xfrm>
          <a:prstGeom prst="roundRect">
            <a:avLst>
              <a:gd name="adj" fmla="val 344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 sz="1500"/>
          </a:p>
        </p:txBody>
      </p:sp>
      <p:sp>
        <p:nvSpPr>
          <p:cNvPr id="5" name="Shape 2"/>
          <p:cNvSpPr/>
          <p:nvPr/>
        </p:nvSpPr>
        <p:spPr>
          <a:xfrm>
            <a:off x="704454" y="2955628"/>
            <a:ext cx="6211093" cy="1209576"/>
          </a:xfrm>
          <a:prstGeom prst="rect">
            <a:avLst/>
          </a:prstGeom>
          <a:solidFill>
            <a:srgbClr val="00B050">
              <a:alpha val="4000"/>
            </a:srgbClr>
          </a:solidFill>
          <a:ln/>
        </p:spPr>
        <p:txBody>
          <a:bodyPr/>
          <a:lstStyle/>
          <a:p>
            <a:endParaRPr lang="en-IN" sz="1500"/>
          </a:p>
        </p:txBody>
      </p:sp>
      <p:sp>
        <p:nvSpPr>
          <p:cNvPr id="6" name="Text 3"/>
          <p:cNvSpPr/>
          <p:nvPr/>
        </p:nvSpPr>
        <p:spPr>
          <a:xfrm>
            <a:off x="704454" y="3081635"/>
            <a:ext cx="6423223" cy="1126233"/>
          </a:xfrm>
          <a:prstGeom prst="rect">
            <a:avLst/>
          </a:prstGeom>
          <a:solidFill>
            <a:srgbClr val="92D050"/>
          </a:solidFill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Atomic Number</a:t>
            </a:r>
            <a:endParaRPr lang="en-US" sz="1542" dirty="0"/>
          </a:p>
        </p:txBody>
      </p:sp>
      <p:sp>
        <p:nvSpPr>
          <p:cNvPr id="7" name="Text 4"/>
          <p:cNvSpPr/>
          <p:nvPr/>
        </p:nvSpPr>
        <p:spPr>
          <a:xfrm>
            <a:off x="4012605" y="3081635"/>
            <a:ext cx="2703513" cy="957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number of protons in the nucleus, which defines the element's identity.</a:t>
            </a:r>
            <a:endParaRPr lang="en-US" sz="1542" dirty="0"/>
          </a:p>
        </p:txBody>
      </p:sp>
      <p:sp>
        <p:nvSpPr>
          <p:cNvPr id="8" name="Shape 5"/>
          <p:cNvSpPr/>
          <p:nvPr/>
        </p:nvSpPr>
        <p:spPr>
          <a:xfrm>
            <a:off x="710805" y="4234558"/>
            <a:ext cx="6423223" cy="1209576"/>
          </a:xfrm>
          <a:prstGeom prst="rect">
            <a:avLst/>
          </a:prstGeom>
          <a:solidFill>
            <a:schemeClr val="accent2">
              <a:lumMod val="20000"/>
              <a:lumOff val="80000"/>
              <a:alpha val="4000"/>
            </a:schemeClr>
          </a:solidFill>
          <a:ln/>
        </p:spPr>
        <p:txBody>
          <a:bodyPr/>
          <a:lstStyle/>
          <a:p>
            <a:endParaRPr lang="en-IN" sz="1500"/>
          </a:p>
        </p:txBody>
      </p:sp>
      <p:sp>
        <p:nvSpPr>
          <p:cNvPr id="9" name="Text 6"/>
          <p:cNvSpPr/>
          <p:nvPr/>
        </p:nvSpPr>
        <p:spPr>
          <a:xfrm>
            <a:off x="710805" y="4291211"/>
            <a:ext cx="6416872" cy="11166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Mass Number</a:t>
            </a:r>
            <a:endParaRPr lang="en-US" sz="1542" dirty="0"/>
          </a:p>
        </p:txBody>
      </p:sp>
      <p:sp>
        <p:nvSpPr>
          <p:cNvPr id="10" name="Text 7"/>
          <p:cNvSpPr/>
          <p:nvPr/>
        </p:nvSpPr>
        <p:spPr>
          <a:xfrm>
            <a:off x="4012605" y="4291211"/>
            <a:ext cx="2703513" cy="957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total number of protons and neutrons in the nucleus, which determines the isotope.</a:t>
            </a:r>
            <a:endParaRPr lang="en-US" sz="1542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633C9195-8ACA-81DC-0A88-4A94D8BBA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103" y="2071490"/>
            <a:ext cx="6022082" cy="586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83"/>
              </a:lnSpc>
            </a:pPr>
            <a:r>
              <a:rPr lang="en-US" sz="3667" kern="0" spc="-74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Isotopes and Their Properties</a:t>
            </a:r>
            <a:endParaRPr lang="en-US" sz="3667" dirty="0"/>
          </a:p>
        </p:txBody>
      </p:sp>
      <p:sp>
        <p:nvSpPr>
          <p:cNvPr id="3" name="Text 1"/>
          <p:cNvSpPr/>
          <p:nvPr/>
        </p:nvSpPr>
        <p:spPr>
          <a:xfrm>
            <a:off x="698104" y="3156745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kern="0" spc="-37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Atomic Structure</a:t>
            </a:r>
            <a:endParaRPr lang="en-US" sz="1833" dirty="0"/>
          </a:p>
        </p:txBody>
      </p:sp>
      <p:sp>
        <p:nvSpPr>
          <p:cNvPr id="4" name="Text 2"/>
          <p:cNvSpPr/>
          <p:nvPr/>
        </p:nvSpPr>
        <p:spPr>
          <a:xfrm>
            <a:off x="698103" y="3649464"/>
            <a:ext cx="3273822" cy="957560"/>
          </a:xfrm>
          <a:prstGeom prst="rect">
            <a:avLst/>
          </a:prstGeom>
          <a:solidFill>
            <a:srgbClr val="FFC000"/>
          </a:solidFill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Isotopes have the same number of protons but different numbers of neutrons in the nucleus.</a:t>
            </a:r>
            <a:endParaRPr lang="en-US" sz="1542" dirty="0"/>
          </a:p>
        </p:txBody>
      </p:sp>
      <p:sp>
        <p:nvSpPr>
          <p:cNvPr id="5" name="Text 3"/>
          <p:cNvSpPr/>
          <p:nvPr/>
        </p:nvSpPr>
        <p:spPr>
          <a:xfrm>
            <a:off x="4464845" y="3156745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kern="0" spc="-37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Chemical Properties</a:t>
            </a:r>
            <a:endParaRPr lang="en-US" sz="1833" dirty="0"/>
          </a:p>
        </p:txBody>
      </p:sp>
      <p:sp>
        <p:nvSpPr>
          <p:cNvPr id="6" name="Text 4"/>
          <p:cNvSpPr/>
          <p:nvPr/>
        </p:nvSpPr>
        <p:spPr>
          <a:xfrm>
            <a:off x="4464844" y="3649464"/>
            <a:ext cx="3273822" cy="957560"/>
          </a:xfrm>
          <a:prstGeom prst="rect">
            <a:avLst/>
          </a:prstGeom>
          <a:solidFill>
            <a:srgbClr val="FFC000"/>
          </a:solidFill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Isotopes of an element have nearly identical chemical properties due to the same number of protons.</a:t>
            </a:r>
            <a:endParaRPr lang="en-US" sz="1542" dirty="0"/>
          </a:p>
        </p:txBody>
      </p:sp>
      <p:sp>
        <p:nvSpPr>
          <p:cNvPr id="7" name="Text 5"/>
          <p:cNvSpPr/>
          <p:nvPr/>
        </p:nvSpPr>
        <p:spPr>
          <a:xfrm>
            <a:off x="8231585" y="3156745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kern="0" spc="-37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Physical Properties</a:t>
            </a:r>
            <a:endParaRPr lang="en-US" sz="1833" dirty="0"/>
          </a:p>
        </p:txBody>
      </p:sp>
      <p:sp>
        <p:nvSpPr>
          <p:cNvPr id="8" name="Text 6"/>
          <p:cNvSpPr/>
          <p:nvPr/>
        </p:nvSpPr>
        <p:spPr>
          <a:xfrm>
            <a:off x="8231584" y="3649464"/>
            <a:ext cx="3273822" cy="957560"/>
          </a:xfrm>
          <a:prstGeom prst="rect">
            <a:avLst/>
          </a:prstGeom>
          <a:solidFill>
            <a:srgbClr val="FFC000"/>
          </a:solidFill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Isotopes may have different physical properties, such as mass and stability, due to the varying number of neutrons.</a:t>
            </a:r>
            <a:endParaRPr lang="en-US" sz="1542" dirty="0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72B4FFB-F610-D06A-EC8B-AC7FA01AE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DBBD2C6-117A-2D45-13FD-0E43FF293D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83212937F5416438EF297746D72A9EB" ma:contentTypeVersion="4" ma:contentTypeDescription="Create a new document." ma:contentTypeScope="" ma:versionID="f82b8cb1debbe5a60effbcbbc1298e31">
  <xsd:schema xmlns:xsd="http://www.w3.org/2001/XMLSchema" xmlns:xs="http://www.w3.org/2001/XMLSchema" xmlns:p="http://schemas.microsoft.com/office/2006/metadata/properties" xmlns:ns3="debe7fe6-9945-4f2b-a405-a397a45cdb14" targetNamespace="http://schemas.microsoft.com/office/2006/metadata/properties" ma:root="true" ma:fieldsID="c6c47cfc72fff41aa47901dcdc023559" ns3:_="">
    <xsd:import namespace="debe7fe6-9945-4f2b-a405-a397a45cdb1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be7fe6-9945-4f2b-a405-a397a45cdb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3B034D-ACEF-4C52-A048-622E130B9A2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8D07AFA-56ED-494E-AC96-7D874BD7F8DE}">
  <ds:schemaRefs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debe7fe6-9945-4f2b-a405-a397a45cdb14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53EC5436-6F2C-46B7-BA3B-9C68352175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ebe7fe6-9945-4f2b-a405-a397a45cdb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0</TotalTime>
  <Words>613</Words>
  <Application>Microsoft Office PowerPoint</Application>
  <PresentationFormat>Widescreen</PresentationFormat>
  <Paragraphs>117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Bookman Old Style</vt:lpstr>
      <vt:lpstr>Calibri</vt:lpstr>
      <vt:lpstr>Century Gothic Bold</vt:lpstr>
      <vt:lpstr>Courier New</vt:lpstr>
      <vt:lpstr>Daytona Pro Light</vt:lpstr>
      <vt:lpstr>Eras Bold ITC</vt:lpstr>
      <vt:lpstr>Source Sans Pro</vt:lpstr>
      <vt:lpstr>Source Serif Pro Semi Bold</vt:lpstr>
      <vt:lpstr>Wingdings</vt:lpstr>
      <vt:lpstr>Office Theme</vt:lpstr>
      <vt:lpstr> STRUCTURE OF ATOMS</vt:lpstr>
      <vt:lpstr>Introduction to Atoms </vt:lpstr>
      <vt:lpstr>Atomic Models: Dalton, Thomson, Rutherford </vt:lpstr>
      <vt:lpstr>PowerPoint Presentation</vt:lpstr>
      <vt:lpstr>Discovery of the Nucleus</vt:lpstr>
      <vt:lpstr>PowerPoint Presentation</vt:lpstr>
      <vt:lpstr>PowerPoint Presentation</vt:lpstr>
      <vt:lpstr> </vt:lpstr>
      <vt:lpstr> </vt:lpstr>
      <vt:lpstr> 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2021-05-30T19:37:17Z</dcterms:created>
  <dcterms:modified xsi:type="dcterms:W3CDTF">2024-12-01T12:52:41Z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0x010100A83212937F5416438EF297746D72A9EB</vt:lpwstr>
  </property>
</Properties>
</file>